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76" r:id="rId3"/>
    <p:sldId id="277" r:id="rId4"/>
    <p:sldId id="278" r:id="rId5"/>
    <p:sldId id="315" r:id="rId6"/>
    <p:sldId id="316" r:id="rId7"/>
    <p:sldId id="317" r:id="rId8"/>
    <p:sldId id="318" r:id="rId9"/>
    <p:sldId id="279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FA9EBB-21A8-4AE4-B6F0-E4D150DE5932}" type="datetimeFigureOut">
              <a:rPr lang="en-US"/>
              <a:pPr>
                <a:defRPr/>
              </a:pPr>
              <a:t>4/17/2021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D626A-0965-42B8-A17E-34E2057A85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82E1D5-FC06-4BE7-A7BF-9385DDA1B9A3}" type="datetimeFigureOut">
              <a:rPr lang="en-US"/>
              <a:pPr>
                <a:defRPr/>
              </a:pPr>
              <a:t>4/17/2021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EC0133-7F5E-41BB-BC66-F9C8938D0D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7BD622-4154-4099-9CF6-22F27F3E7F64}" type="datetimeFigureOut">
              <a:rPr lang="en-US"/>
              <a:pPr>
                <a:defRPr/>
              </a:pPr>
              <a:t>4/17/2021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6876CA-664E-4FE1-A571-1BB7DF8E9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F08115-6415-448E-ACF1-B925CA1F62C2}" type="datetimeFigureOut">
              <a:rPr lang="en-US"/>
              <a:pPr>
                <a:defRPr/>
              </a:pPr>
              <a:t>4/17/2021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612CD-4650-40A0-A834-7181716EC6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9553B0-E921-4120-8535-2969E8633A9C}" type="datetimeFigureOut">
              <a:rPr lang="en-US"/>
              <a:pPr>
                <a:defRPr/>
              </a:pPr>
              <a:t>4/17/2021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9F69B1-463D-485E-A759-6F27380BC5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67C935-C5E5-41E3-8735-726CF020AAE6}" type="datetimeFigureOut">
              <a:rPr lang="en-US"/>
              <a:pPr>
                <a:defRPr/>
              </a:pPr>
              <a:t>4/17/2021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DA20C2-7C23-44CB-B8FD-CBF3511D24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B98778-06E3-411F-BAAA-724598F99DFB}" type="datetimeFigureOut">
              <a:rPr lang="en-US"/>
              <a:pPr>
                <a:defRPr/>
              </a:pPr>
              <a:t>4/17/2021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B07639-6677-42D6-A62C-EA830E4739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0AE78C-1F5A-4C23-9688-953E74F87914}" type="datetimeFigureOut">
              <a:rPr lang="en-US"/>
              <a:pPr>
                <a:defRPr/>
              </a:pPr>
              <a:t>4/17/2021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CCF497-94B9-4465-93F5-9FD54B9B62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AE0EDF-50D0-4E98-9408-90407A4BC2FD}" type="datetimeFigureOut">
              <a:rPr lang="en-US"/>
              <a:pPr>
                <a:defRPr/>
              </a:pPr>
              <a:t>4/17/2021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D13863-9E4F-4908-96E4-644C429965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EBFF07-B36F-4A27-B1EA-747F4A1219AF}" type="datetimeFigureOut">
              <a:rPr lang="en-US"/>
              <a:pPr>
                <a:defRPr/>
              </a:pPr>
              <a:t>4/17/2021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DDCC62-8C5D-4698-956F-D44F0FA35F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CA3D78-86AB-4235-8321-1CB75B631872}" type="datetimeFigureOut">
              <a:rPr lang="en-US"/>
              <a:pPr>
                <a:defRPr/>
              </a:pPr>
              <a:t>4/17/2021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54987-24AE-4805-848B-B31B16F0E4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A0BBB7B-51D5-4D57-8BA2-8B2C9483243E}" type="datetimeFigureOut">
              <a:rPr lang="en-US"/>
              <a:pPr>
                <a:defRPr/>
              </a:pPr>
              <a:t>4/17/2021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14C8C66-8A75-43A4-B653-F0C0B983B7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478"/>
            <a:ext cx="7886700" cy="859810"/>
          </a:xfrm>
        </p:spPr>
        <p:txBody>
          <a:bodyPr/>
          <a:lstStyle/>
          <a:p>
            <a:pPr algn="ctr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Use case 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Driven Object Oriented Analysis: The Unified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9734" y="1073248"/>
            <a:ext cx="7886700" cy="5262563"/>
          </a:xfrm>
        </p:spPr>
        <p:txBody>
          <a:bodyPr/>
          <a:lstStyle/>
          <a:p>
            <a:pPr marL="342900" indent="-342900" algn="just">
              <a:buAutoNum type="arabicPeriod"/>
            </a:pP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Identify </a:t>
            </a: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actors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endParaRPr lang="en-US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Who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is using the system? *.</a:t>
            </a:r>
          </a:p>
          <a:p>
            <a:pPr lvl="1" algn="just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Or, in the case of a new system, who will be using the system?</a:t>
            </a:r>
          </a:p>
          <a:p>
            <a:pPr marL="0" indent="0" algn="just">
              <a:buNone/>
            </a:pP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2. Develop a simple business process model using UML activity diagram.</a:t>
            </a:r>
          </a:p>
          <a:p>
            <a:pPr marL="0" indent="0" algn="just">
              <a:buNone/>
            </a:pP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3. Develop the use case: .</a:t>
            </a:r>
          </a:p>
          <a:p>
            <a:pPr lvl="1" algn="just"/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What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are the users doing with the system?.</a:t>
            </a:r>
          </a:p>
          <a:p>
            <a:pPr lvl="1" algn="just"/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Or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in case of the new system, what will users be doing with the system?</a:t>
            </a:r>
          </a:p>
          <a:p>
            <a:pPr lvl="1" algn="just"/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cases provide us with comprehensive documentation of the system 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under study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0" indent="0" algn="just">
              <a:buNone/>
            </a:pP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4.Prepare interaction diagrams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:*. Determine 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sequence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 algn="just"/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Develop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collaboration diagrams.</a:t>
            </a:r>
          </a:p>
          <a:p>
            <a:pPr marL="0" indent="0" algn="just">
              <a:buNone/>
            </a:pP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5. Classification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-develop a static UML class diagram:</a:t>
            </a:r>
          </a:p>
          <a:p>
            <a:pPr lvl="1" algn="just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Identify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classes.</a:t>
            </a:r>
          </a:p>
          <a:p>
            <a:pPr lvl="1" algn="just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Identify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relationships.</a:t>
            </a:r>
          </a:p>
          <a:p>
            <a:pPr lvl="1" algn="just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Identify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attributes.</a:t>
            </a:r>
          </a:p>
          <a:p>
            <a:pPr lvl="1" algn="just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Identify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methods.</a:t>
            </a:r>
          </a:p>
          <a:p>
            <a:pPr algn="just"/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6. Iterate and refine: If needed, repeat the preceding steps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EE0478-4D7A-4DB5-A717-F7A53182A5E8}" type="slidenum">
              <a:rPr lang="en-IN" smtClean="0"/>
              <a:pPr>
                <a:defRPr/>
              </a:pPr>
              <a:t>1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9" y="5595258"/>
            <a:ext cx="947057" cy="12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7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8639315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857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4" y="152400"/>
            <a:ext cx="86106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425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" y="228600"/>
            <a:ext cx="8876516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929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8631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003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228600"/>
            <a:ext cx="8767085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643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52400"/>
            <a:ext cx="8805333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47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882134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99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812129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939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784649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169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8614534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425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305800" cy="49530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54" y="1752600"/>
            <a:ext cx="8887047" cy="2928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682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3" y="304800"/>
            <a:ext cx="9014375" cy="6070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726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2400"/>
            <a:ext cx="89328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04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881"/>
            <a:ext cx="8987068" cy="6184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940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88" y="381000"/>
            <a:ext cx="8855825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879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2" y="152400"/>
            <a:ext cx="9036954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479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71" y="95508"/>
            <a:ext cx="8765129" cy="6381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828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3" y="381000"/>
            <a:ext cx="8981813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383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0" y="152400"/>
            <a:ext cx="8836959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31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127357"/>
            <a:ext cx="8712200" cy="6425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499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5" y="228600"/>
            <a:ext cx="8937072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167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334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381000"/>
            <a:ext cx="8953501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616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16478"/>
            <a:ext cx="8914996" cy="6208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286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9" y="58592"/>
            <a:ext cx="8940451" cy="634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609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05" y="85894"/>
            <a:ext cx="8764995" cy="639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712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1" y="47048"/>
            <a:ext cx="8787829" cy="6506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062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7" y="70104"/>
            <a:ext cx="8749553" cy="625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029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70235"/>
            <a:ext cx="8591549" cy="6382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788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8" y="112186"/>
            <a:ext cx="8673022" cy="6517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368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228600"/>
            <a:ext cx="8659091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32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8962123" cy="6146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751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4" y="117872"/>
            <a:ext cx="8659535" cy="651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527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8805206" cy="6171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563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9" y="82600"/>
            <a:ext cx="8791311" cy="647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648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56" y="114288"/>
            <a:ext cx="8653944" cy="643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60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6" y="85975"/>
            <a:ext cx="8744644" cy="6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625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82" y="45244"/>
            <a:ext cx="8776982" cy="6507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085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hangingPunct="1"/>
            <a:r>
              <a:rPr lang="en-US" sz="3600" smtClean="0">
                <a:latin typeface="Arial" charset="0"/>
                <a:cs typeface="Arial" charset="0"/>
              </a:rPr>
              <a:t>Object Analysis : classification</a:t>
            </a:r>
          </a:p>
        </p:txBody>
      </p:sp>
      <p:sp>
        <p:nvSpPr>
          <p:cNvPr id="2051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0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sz="2800" dirty="0" smtClean="0">
                <a:latin typeface="Arial" charset="0"/>
                <a:cs typeface="Arial" charset="0"/>
              </a:rPr>
              <a:t>Classification is a process of checking to see if an object belongs to a category.</a:t>
            </a:r>
          </a:p>
          <a:p>
            <a:pPr eaLnBrk="1" hangingPunct="1">
              <a:spcBef>
                <a:spcPts val="1800"/>
              </a:spcBef>
            </a:pPr>
            <a:r>
              <a:rPr lang="en-US" sz="2800" dirty="0" smtClean="0">
                <a:latin typeface="Arial" charset="0"/>
                <a:cs typeface="Arial" charset="0"/>
              </a:rPr>
              <a:t>Classification is to identify the class of an object.</a:t>
            </a:r>
          </a:p>
          <a:p>
            <a:pPr eaLnBrk="1" hangingPunct="1">
              <a:spcBef>
                <a:spcPts val="1800"/>
              </a:spcBef>
            </a:pPr>
            <a:r>
              <a:rPr lang="en-US" sz="2800" dirty="0" smtClean="0">
                <a:latin typeface="Arial" charset="0"/>
                <a:cs typeface="Arial" charset="0"/>
              </a:rPr>
              <a:t>Class is a conceptual building blocks for designing.</a:t>
            </a:r>
          </a:p>
          <a:p>
            <a:pPr eaLnBrk="1" hangingPunct="1">
              <a:spcBef>
                <a:spcPts val="1800"/>
              </a:spcBef>
            </a:pPr>
            <a:r>
              <a:rPr lang="en-US" sz="2800" dirty="0" smtClean="0">
                <a:latin typeface="Arial" charset="0"/>
                <a:cs typeface="Arial" charset="0"/>
              </a:rPr>
              <a:t>Classification defined as the categorization of input data (things) into identifiable classes.</a:t>
            </a:r>
          </a:p>
          <a:p>
            <a:pPr eaLnBrk="1" hangingPunct="1">
              <a:spcBef>
                <a:spcPts val="1800"/>
              </a:spcBef>
            </a:pPr>
            <a:endParaRPr lang="en-US" sz="2800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72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Approaches for identifying classes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/>
          <a:lstStyle/>
          <a:p>
            <a:pPr marL="514350" indent="-514350" eaLnBrk="1" hangingPunct="1">
              <a:buFont typeface="Calibri" pitchFamily="34" charset="0"/>
              <a:buAutoNum type="arabicPeriod"/>
            </a:pPr>
            <a:r>
              <a:rPr lang="en-US" sz="2400" smtClean="0">
                <a:latin typeface="Arial" charset="0"/>
                <a:cs typeface="Arial" charset="0"/>
              </a:rPr>
              <a:t>Noun phrase approach</a:t>
            </a:r>
          </a:p>
          <a:p>
            <a:pPr marL="514350" indent="-514350" eaLnBrk="1" hangingPunct="1">
              <a:buFont typeface="Calibri" pitchFamily="34" charset="0"/>
              <a:buAutoNum type="arabicPeriod"/>
            </a:pPr>
            <a:r>
              <a:rPr lang="en-US" sz="2400" smtClean="0">
                <a:latin typeface="Arial" charset="0"/>
                <a:cs typeface="Arial" charset="0"/>
              </a:rPr>
              <a:t>Common class pattern approach</a:t>
            </a:r>
          </a:p>
          <a:p>
            <a:pPr marL="514350" indent="-514350" eaLnBrk="1" hangingPunct="1">
              <a:buFont typeface="Calibri" pitchFamily="34" charset="0"/>
              <a:buAutoNum type="arabicPeriod"/>
            </a:pPr>
            <a:r>
              <a:rPr lang="en-US" sz="2400" smtClean="0">
                <a:latin typeface="Arial" charset="0"/>
                <a:cs typeface="Arial" charset="0"/>
              </a:rPr>
              <a:t>Use case driven sequence / collaboration modeling approach</a:t>
            </a:r>
          </a:p>
          <a:p>
            <a:pPr marL="514350" indent="-514350" eaLnBrk="1" hangingPunct="1">
              <a:buFont typeface="Calibri" pitchFamily="34" charset="0"/>
              <a:buAutoNum type="arabicPeriod"/>
            </a:pPr>
            <a:r>
              <a:rPr lang="en-US" sz="2400" smtClean="0">
                <a:latin typeface="Arial" charset="0"/>
                <a:cs typeface="Arial" charset="0"/>
              </a:rPr>
              <a:t>Classes, Responsibilities and collaborators (CRC) approach</a:t>
            </a:r>
          </a:p>
          <a:p>
            <a:pPr marL="514350" indent="-514350" eaLnBrk="1" hangingPunct="1">
              <a:buFont typeface="Arial" charset="0"/>
              <a:buNone/>
            </a:pPr>
            <a:endParaRPr lang="en-US" sz="2400" smtClean="0">
              <a:latin typeface="Arial" charset="0"/>
              <a:cs typeface="Arial" charset="0"/>
            </a:endParaRPr>
          </a:p>
          <a:p>
            <a:pPr marL="514350" indent="-514350" eaLnBrk="1" hangingPunct="1">
              <a:buFont typeface="Wingdings" pitchFamily="2" charset="2"/>
              <a:buChar char="§"/>
            </a:pPr>
            <a:r>
              <a:rPr lang="en-US" sz="2400" smtClean="0">
                <a:latin typeface="Arial" charset="0"/>
                <a:cs typeface="Arial" charset="0"/>
              </a:rPr>
              <a:t>First two approaches increase the understanding.</a:t>
            </a:r>
          </a:p>
          <a:p>
            <a:pPr marL="514350" indent="-514350" eaLnBrk="1" hangingPunct="1">
              <a:buFont typeface="Wingdings" pitchFamily="2" charset="2"/>
              <a:buChar char="§"/>
            </a:pPr>
            <a:r>
              <a:rPr lang="en-US" sz="2400" smtClean="0">
                <a:latin typeface="Arial" charset="0"/>
                <a:cs typeface="Arial" charset="0"/>
              </a:rPr>
              <a:t>Unified approach uses the use case driven for identifying classes behavior.</a:t>
            </a:r>
          </a:p>
          <a:p>
            <a:pPr marL="514350" indent="-514350" eaLnBrk="1" hangingPunct="1">
              <a:buFont typeface="Wingdings" pitchFamily="2" charset="2"/>
              <a:buChar char="§"/>
            </a:pPr>
            <a:r>
              <a:rPr lang="en-US" sz="2400" smtClean="0">
                <a:latin typeface="Arial" charset="0"/>
                <a:cs typeface="Arial" charset="0"/>
              </a:rPr>
              <a:t>CRC – for identifying classes responsibilities.</a:t>
            </a:r>
          </a:p>
          <a:p>
            <a:pPr marL="514350" indent="-514350" eaLnBrk="1" hangingPunct="1">
              <a:buFont typeface="Arial" charset="0"/>
              <a:buNone/>
            </a:pPr>
            <a:endParaRPr lang="en-US" sz="240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34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hangingPunct="1"/>
            <a:r>
              <a:rPr lang="en-US" sz="4000" smtClean="0">
                <a:latin typeface="Arial" charset="0"/>
                <a:cs typeface="Arial" charset="0"/>
              </a:rPr>
              <a:t>1. Noun Phrase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Bef>
                <a:spcPts val="18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Looking for noun phrases from use cases.</a:t>
            </a:r>
          </a:p>
          <a:p>
            <a:pPr eaLnBrk="1" fontAlgn="auto" hangingPunct="1">
              <a:spcBef>
                <a:spcPts val="18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Noun is defined as classes.</a:t>
            </a:r>
          </a:p>
          <a:p>
            <a:pPr eaLnBrk="1" fontAlgn="auto" hangingPunct="1">
              <a:spcBef>
                <a:spcPts val="18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Verbs to be method of the classes.</a:t>
            </a:r>
          </a:p>
          <a:p>
            <a:pPr eaLnBrk="1" fontAlgn="auto" hangingPunct="1">
              <a:spcBef>
                <a:spcPts val="18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All plurals changed into singular.</a:t>
            </a:r>
          </a:p>
          <a:p>
            <a:pPr eaLnBrk="1" fontAlgn="auto" hangingPunct="1">
              <a:spcBef>
                <a:spcPts val="18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The nouns are listed and divided into three categories.</a:t>
            </a:r>
          </a:p>
          <a:p>
            <a:pPr marL="1314450" lvl="2" indent="-514350" eaLnBrk="1" fontAlgn="auto" hangingPunct="1">
              <a:spcBef>
                <a:spcPts val="18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Relevant classes.</a:t>
            </a:r>
          </a:p>
          <a:p>
            <a:pPr marL="1314450" lvl="2" indent="-514350" eaLnBrk="1" fontAlgn="auto" hangingPunct="1">
              <a:spcBef>
                <a:spcPts val="18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Fuzzy classes.</a:t>
            </a:r>
          </a:p>
          <a:p>
            <a:pPr marL="1314450" lvl="2" indent="-514350" eaLnBrk="1" fontAlgn="auto" hangingPunct="1">
              <a:spcBef>
                <a:spcPts val="18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Irrelevant classes.</a:t>
            </a:r>
          </a:p>
          <a:p>
            <a:pPr eaLnBrk="1" fontAlgn="auto" hangingPunct="1">
              <a:spcBef>
                <a:spcPts val="18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Scrap the irrelevant classes.</a:t>
            </a:r>
          </a:p>
          <a:p>
            <a:pPr eaLnBrk="1" fontAlgn="auto" hangingPunct="1">
              <a:spcBef>
                <a:spcPts val="18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Identifying classes and developing UML class diagram is an iterative process.</a:t>
            </a:r>
          </a:p>
        </p:txBody>
      </p:sp>
    </p:spTree>
    <p:extLst>
      <p:ext uri="{BB962C8B-B14F-4D97-AF65-F5344CB8AC3E}">
        <p14:creationId xmlns:p14="http://schemas.microsoft.com/office/powerpoint/2010/main" val="3360208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Noun Phrase approach</a:t>
            </a:r>
            <a:endParaRPr lang="en-US" smtClean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en-US" sz="2800" smtClean="0">
                <a:latin typeface="Arial" charset="0"/>
                <a:cs typeface="Arial" charset="0"/>
              </a:rPr>
              <a:t>Identifying tentative classes.</a:t>
            </a:r>
          </a:p>
          <a:p>
            <a:pPr eaLnBrk="1" hangingPunct="1">
              <a:spcBef>
                <a:spcPts val="1200"/>
              </a:spcBef>
            </a:pPr>
            <a:r>
              <a:rPr lang="en-US" sz="2800" smtClean="0">
                <a:latin typeface="Arial" charset="0"/>
                <a:cs typeface="Arial" charset="0"/>
              </a:rPr>
              <a:t>Look for nouns and noun phrases in the use cases.</a:t>
            </a:r>
          </a:p>
          <a:p>
            <a:pPr eaLnBrk="1" hangingPunct="1">
              <a:spcBef>
                <a:spcPts val="1200"/>
              </a:spcBef>
            </a:pPr>
            <a:r>
              <a:rPr lang="en-US" sz="2800" smtClean="0">
                <a:latin typeface="Arial" charset="0"/>
                <a:cs typeface="Arial" charset="0"/>
              </a:rPr>
              <a:t>Some classes are implicit or taken from general knowledge.</a:t>
            </a:r>
          </a:p>
          <a:p>
            <a:pPr eaLnBrk="1" hangingPunct="1">
              <a:spcBef>
                <a:spcPts val="1200"/>
              </a:spcBef>
            </a:pPr>
            <a:r>
              <a:rPr lang="en-US" sz="2800" smtClean="0">
                <a:latin typeface="Arial" charset="0"/>
                <a:cs typeface="Arial" charset="0"/>
              </a:rPr>
              <a:t>All classes make sense in the application domain.</a:t>
            </a:r>
          </a:p>
          <a:p>
            <a:pPr eaLnBrk="1" hangingPunct="1">
              <a:spcBef>
                <a:spcPts val="1200"/>
              </a:spcBef>
            </a:pPr>
            <a:r>
              <a:rPr lang="en-US" sz="2800" smtClean="0">
                <a:latin typeface="Arial" charset="0"/>
                <a:cs typeface="Arial" charset="0"/>
              </a:rPr>
              <a:t>Carefully chose and define class names.</a:t>
            </a:r>
          </a:p>
        </p:txBody>
      </p:sp>
    </p:spTree>
    <p:extLst>
      <p:ext uri="{BB962C8B-B14F-4D97-AF65-F5344CB8AC3E}">
        <p14:creationId xmlns:p14="http://schemas.microsoft.com/office/powerpoint/2010/main" val="2350282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04" y="71468"/>
            <a:ext cx="8722396" cy="6405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698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369</Words>
  <Application>Microsoft Office PowerPoint</Application>
  <PresentationFormat>On-screen Show (4:3)</PresentationFormat>
  <Paragraphs>49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Use case Driven Object Oriented Analysis: The Unified Approach</vt:lpstr>
      <vt:lpstr>PowerPoint Presentation</vt:lpstr>
      <vt:lpstr>PowerPoint Presentation</vt:lpstr>
      <vt:lpstr>PowerPoint Presentation</vt:lpstr>
      <vt:lpstr>Object Analysis : classification</vt:lpstr>
      <vt:lpstr>Approaches for identifying classes</vt:lpstr>
      <vt:lpstr>1. Noun Phrase approach</vt:lpstr>
      <vt:lpstr>Noun Phrase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Analysis : classification</dc:title>
  <dc:creator>Windows User</dc:creator>
  <cp:lastModifiedBy>Windows User</cp:lastModifiedBy>
  <cp:revision>10</cp:revision>
  <dcterms:created xsi:type="dcterms:W3CDTF">2020-03-12T15:29:33Z</dcterms:created>
  <dcterms:modified xsi:type="dcterms:W3CDTF">2021-04-17T03:43:56Z</dcterms:modified>
</cp:coreProperties>
</file>